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5" r:id="rId3"/>
    <p:sldId id="312" r:id="rId4"/>
    <p:sldId id="274" r:id="rId5"/>
    <p:sldId id="262" r:id="rId6"/>
    <p:sldId id="263" r:id="rId7"/>
    <p:sldId id="264" r:id="rId8"/>
    <p:sldId id="265" r:id="rId9"/>
    <p:sldId id="315" r:id="rId10"/>
    <p:sldId id="269" r:id="rId11"/>
    <p:sldId id="310" r:id="rId12"/>
    <p:sldId id="307" r:id="rId13"/>
    <p:sldId id="313" r:id="rId14"/>
    <p:sldId id="278" r:id="rId15"/>
    <p:sldId id="31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CC"/>
    <a:srgbClr val="000000"/>
    <a:srgbClr val="2F4F37"/>
    <a:srgbClr val="FF0000"/>
    <a:srgbClr val="0066FF"/>
    <a:srgbClr val="D8B088"/>
    <a:srgbClr val="C58A4F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94660"/>
  </p:normalViewPr>
  <p:slideViewPr>
    <p:cSldViewPr>
      <p:cViewPr varScale="1">
        <p:scale>
          <a:sx n="68" d="100"/>
          <a:sy n="68" d="100"/>
        </p:scale>
        <p:origin x="-133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жаренный картофель</a:t>
            </a:r>
          </a:p>
        </c:rich>
      </c:tx>
      <c:layout>
        <c:manualLayout>
          <c:xMode val="edge"/>
          <c:yMode val="edge"/>
          <c:x val="0.14835055774278216"/>
          <c:y val="4.153847160229476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strRef>
              <c:f>'Лист1'!$A$2:$A$5</c:f>
              <c:strCache>
                <c:ptCount val="4"/>
                <c:pt idx="0">
                  <c:v>прочие вещества</c:v>
                </c:pt>
                <c:pt idx="1">
                  <c:v>углеводы</c:v>
                </c:pt>
                <c:pt idx="2">
                  <c:v>жиры</c:v>
                </c:pt>
                <c:pt idx="3">
                  <c:v>белки</c:v>
                </c:pt>
              </c:strCache>
            </c:strRef>
          </c:cat>
          <c:val>
            <c:numRef>
              <c:f>'Лист1'!$B$2:$B$5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jpeg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5.jpeg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5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2BB3F37-3AC8-484B-9C95-4BFB50AA57D6}" type="datetimeFigureOut">
              <a:rPr lang="ru-RU"/>
              <a:pPr>
                <a:defRPr/>
              </a:pPr>
              <a:t>21.03.2015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7F44534-B113-4567-BA3E-846AFF149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 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AD277-A408-4606-8D3B-64E164719400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AA1A7-29F5-4222-9656-D13512874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67854-1D50-49B2-B533-67409439E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C0413-36E4-48E9-99CC-EF2726978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D5F4F-8592-4CC3-B18D-0C4FEE7CB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7C621-687B-4B47-8521-2837DB3F1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A4D17-34F0-4541-AB3F-E5FDDFB6F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3A5D-E743-4526-9964-ABBF56C1F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C2440-758E-450D-A646-9C1CD69CF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45382-3B22-47B1-9433-D58EE96C6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5586B-8CA6-4DC5-B56A-7DF08C85B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0F54-BD0B-4061-A97D-E7738D425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5A161-58BF-4C2A-A5E0-31AF62BA8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F7A0F5-C051-4F7B-B128-FB1510327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2590800"/>
            <a:ext cx="6934200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66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Арифметическая и геометрическая ПРОГРЕССИИ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38400" y="1828800"/>
            <a:ext cx="40206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66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О б о б </a:t>
            </a:r>
            <a:r>
              <a:rPr lang="ru-RU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66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щ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66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е </a:t>
            </a:r>
            <a:r>
              <a:rPr lang="ru-RU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66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н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66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 и е .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66CC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524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  19.03.2012г.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5029200"/>
            <a:ext cx="5596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Учитель математики:  </a:t>
            </a:r>
            <a:r>
              <a:rPr lang="ru-RU" sz="2400" dirty="0" err="1" smtClean="0">
                <a:solidFill>
                  <a:schemeClr val="bg1"/>
                </a:solidFill>
              </a:rPr>
              <a:t>Чичинкина</a:t>
            </a:r>
            <a:r>
              <a:rPr lang="ru-RU" sz="2400" dirty="0" smtClean="0">
                <a:solidFill>
                  <a:schemeClr val="bg1"/>
                </a:solidFill>
              </a:rPr>
              <a:t> О.В.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10668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Филиал  МБОУ </a:t>
            </a:r>
            <a:r>
              <a:rPr lang="ru-RU" dirty="0" err="1" smtClean="0">
                <a:solidFill>
                  <a:schemeClr val="bg1"/>
                </a:solidFill>
              </a:rPr>
              <a:t>СОШс.Троекурово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с.Топтыково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266950"/>
            <a:ext cx="8305800" cy="139065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sz="2400" smtClean="0"/>
              <a:t>За 16 дней Карл украл у Клары 472 коралла. Каждый день он крал на 3 коралла больше, чем в предыдущий день. Сколько кораллов украл Карл в последний день.</a:t>
            </a:r>
          </a:p>
        </p:txBody>
      </p:sp>
      <p:sp>
        <p:nvSpPr>
          <p:cNvPr id="10" name="Табличка 9"/>
          <p:cNvSpPr/>
          <p:nvPr/>
        </p:nvSpPr>
        <p:spPr>
          <a:xfrm>
            <a:off x="838200" y="304800"/>
            <a:ext cx="5786437" cy="1071562"/>
          </a:xfrm>
          <a:prstGeom prst="plaque">
            <a:avLst/>
          </a:prstGeom>
          <a:solidFill>
            <a:srgbClr val="00B050"/>
          </a:solidFill>
          <a:ln w="57150">
            <a:solidFill>
              <a:srgbClr val="009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81000"/>
            <a:ext cx="5286412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Прогрессии в жизни, в быту</a:t>
            </a:r>
            <a:br>
              <a:rPr lang="ru-RU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и не только</a:t>
            </a:r>
          </a:p>
        </p:txBody>
      </p:sp>
      <p:pic>
        <p:nvPicPr>
          <p:cNvPr id="19461" name="Picture 4" descr="CRTN0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7988" y="214313"/>
            <a:ext cx="2209800" cy="199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3"/>
          <p:cNvSpPr txBox="1">
            <a:spLocks/>
          </p:cNvSpPr>
          <p:nvPr/>
        </p:nvSpPr>
        <p:spPr>
          <a:xfrm>
            <a:off x="609600" y="3657600"/>
            <a:ext cx="8105775" cy="2895600"/>
          </a:xfrm>
          <a:prstGeom prst="rect">
            <a:avLst/>
          </a:prstGeom>
        </p:spPr>
        <p:txBody>
          <a:bodyPr/>
          <a:lstStyle/>
          <a:p>
            <a:pPr marL="274320" indent="-27432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400" i="1" dirty="0">
                <a:latin typeface="+mn-lt"/>
              </a:rPr>
              <a:t>Решение:</a:t>
            </a:r>
            <a:endParaRPr lang="ru-RU" sz="2400" i="1" dirty="0">
              <a:latin typeface="Calibri"/>
            </a:endParaRPr>
          </a:p>
          <a:p>
            <a:pPr marL="274320" indent="-27432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i="1" dirty="0">
                <a:latin typeface="Calibri"/>
              </a:rPr>
              <a:t>S₁₆</a:t>
            </a:r>
            <a:r>
              <a:rPr lang="ru-RU" sz="2400" i="1" dirty="0">
                <a:latin typeface="Calibri"/>
              </a:rPr>
              <a:t>=</a:t>
            </a:r>
            <a:r>
              <a:rPr lang="ru-RU" sz="2400" i="1" dirty="0">
                <a:latin typeface="Cambria"/>
              </a:rPr>
              <a:t>½</a:t>
            </a:r>
            <a:r>
              <a:rPr lang="ru-RU" sz="2400" i="1" dirty="0">
                <a:latin typeface="Calibri"/>
              </a:rPr>
              <a:t> (2∙а₁ + 3∙15) ∙16;</a:t>
            </a:r>
            <a:endParaRPr lang="ru-RU" sz="2400" i="1" dirty="0">
              <a:latin typeface="+mn-lt"/>
            </a:endParaRPr>
          </a:p>
          <a:p>
            <a:pPr marL="274320" indent="-27432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400" i="1" dirty="0">
                <a:latin typeface="Calibri"/>
              </a:rPr>
              <a:t>472 =16 а₁ + 360;</a:t>
            </a:r>
          </a:p>
          <a:p>
            <a:pPr marL="274320" indent="-27432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400" i="1" dirty="0">
                <a:latin typeface="Calibri"/>
              </a:rPr>
              <a:t>а₁ = (472- 360):16=7. </a:t>
            </a:r>
            <a:r>
              <a:rPr lang="en-US" sz="2400" i="1" dirty="0">
                <a:latin typeface="Calibri"/>
              </a:rPr>
              <a:t> </a:t>
            </a:r>
            <a:endParaRPr lang="ru-RU" sz="2400" i="1" dirty="0">
              <a:latin typeface="Calibri"/>
            </a:endParaRPr>
          </a:p>
          <a:p>
            <a:pPr marL="274320" indent="-27432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400" i="1" dirty="0">
                <a:latin typeface="Calibri"/>
              </a:rPr>
              <a:t>а₁₆ =7+ 3 ∙ (16-1)=52.</a:t>
            </a:r>
          </a:p>
          <a:p>
            <a:pPr marL="274320" indent="-27432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400" i="1" dirty="0">
                <a:latin typeface="Calibri"/>
              </a:rPr>
              <a:t>Ответ: 52 коралла украл Карл в последний день.</a:t>
            </a:r>
          </a:p>
          <a:p>
            <a:pPr marL="274320" indent="-27432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ru-RU" sz="2400" i="1" dirty="0">
              <a:latin typeface="Calibri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одержимое 3"/>
          <p:cNvSpPr>
            <a:spLocks noGrp="1"/>
          </p:cNvSpPr>
          <p:nvPr>
            <p:ph sz="half" idx="2"/>
          </p:nvPr>
        </p:nvSpPr>
        <p:spPr>
          <a:xfrm>
            <a:off x="914400" y="1524000"/>
            <a:ext cx="41148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400" smtClean="0"/>
              <a:t>В связи с истреблением лисицы из-за чрезмерного увеличения охоты на неё в Англии в одно время резко возросло поголовье кроликов, которые съедали посевы фермеров. Как быстро росло количество кроликов, если в одном из округов Англии их было 500 шт, а за 6 лет стало</a:t>
            </a:r>
          </a:p>
          <a:p>
            <a:pPr marL="0" indent="0">
              <a:buFont typeface="Wingdings" pitchFamily="2" charset="2"/>
              <a:buNone/>
            </a:pPr>
            <a:r>
              <a:rPr lang="ru-RU" sz="2400" smtClean="0"/>
              <a:t>16000?</a:t>
            </a:r>
          </a:p>
        </p:txBody>
      </p:sp>
      <p:sp>
        <p:nvSpPr>
          <p:cNvPr id="10" name="Табличка 9"/>
          <p:cNvSpPr/>
          <p:nvPr/>
        </p:nvSpPr>
        <p:spPr>
          <a:xfrm>
            <a:off x="842963" y="300038"/>
            <a:ext cx="5786437" cy="1071562"/>
          </a:xfrm>
          <a:prstGeom prst="plaque">
            <a:avLst/>
          </a:prstGeom>
          <a:solidFill>
            <a:srgbClr val="00B050"/>
          </a:solidFill>
          <a:ln w="57150">
            <a:solidFill>
              <a:srgbClr val="009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04800"/>
            <a:ext cx="5286412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Прогрессии в жизни, в быту</a:t>
            </a:r>
            <a:br>
              <a:rPr lang="ru-RU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и не только</a:t>
            </a:r>
          </a:p>
        </p:txBody>
      </p:sp>
      <p:pic>
        <p:nvPicPr>
          <p:cNvPr id="9222" name="Picture 4" descr="CRTN0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7988" y="214313"/>
            <a:ext cx="2209800" cy="199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685800" y="6096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 eaLnBrk="0" hangingPunct="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2400" i="1">
                <a:latin typeface="Calibri" pitchFamily="34" charset="0"/>
              </a:rPr>
              <a:t>Ответ: каждый год количество кроликов удваивалось.</a:t>
            </a:r>
          </a:p>
          <a:p>
            <a:pPr marL="273050" indent="-273050" algn="ctr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ru-RU" sz="2400" i="1">
              <a:latin typeface="Calibri" pitchFamily="34" charset="0"/>
            </a:endParaRPr>
          </a:p>
          <a:p>
            <a:pPr marL="273050" indent="-273050" algn="ctr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 i="1">
                <a:latin typeface="Calibri" pitchFamily="34" charset="0"/>
              </a:rPr>
              <a:t>    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5029200" y="2362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 i="1">
                <a:latin typeface="Calibri" pitchFamily="34" charset="0"/>
              </a:rPr>
              <a:t>Решение: </a:t>
            </a:r>
          </a:p>
          <a:p>
            <a:pPr algn="ctr" eaLnBrk="0" hangingPunct="0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2400" i="1">
                <a:latin typeface="Calibri" pitchFamily="34" charset="0"/>
              </a:rPr>
              <a:t>    </a:t>
            </a:r>
          </a:p>
        </p:txBody>
      </p:sp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6096000" y="2819400"/>
          <a:ext cx="2438400" cy="3168650"/>
        </p:xfrm>
        <a:graphic>
          <a:graphicData uri="http://schemas.openxmlformats.org/presentationml/2006/ole">
            <p:oleObj spid="_x0000_s9218" name="Формула" r:id="rId4" imgW="1002960" imgH="146016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чка 9"/>
          <p:cNvSpPr/>
          <p:nvPr/>
        </p:nvSpPr>
        <p:spPr>
          <a:xfrm>
            <a:off x="842963" y="300038"/>
            <a:ext cx="5786437" cy="919162"/>
          </a:xfrm>
          <a:prstGeom prst="plaque">
            <a:avLst/>
          </a:prstGeom>
          <a:solidFill>
            <a:srgbClr val="00B050"/>
          </a:solidFill>
          <a:ln w="57150">
            <a:solidFill>
              <a:srgbClr val="009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04800"/>
            <a:ext cx="528641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Тренировочный 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тест</a:t>
            </a:r>
          </a:p>
          <a:p>
            <a:pPr algn="ctr">
              <a:defRPr/>
            </a:pP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</a:t>
            </a:r>
            <a:r>
              <a:rPr lang="ru-RU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подготовка к ГИА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</a:t>
            </a:r>
            <a:endParaRPr lang="ru-RU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150" name="Picture 4" descr="CRTN0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7988" y="214313"/>
            <a:ext cx="2209800" cy="199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0" y="4114800"/>
            <a:ext cx="9220200" cy="3352800"/>
          </a:xfrm>
          <a:prstGeom prst="rect">
            <a:avLst/>
          </a:prstGeom>
        </p:spPr>
        <p:txBody>
          <a:bodyPr/>
          <a:lstStyle/>
          <a:p>
            <a:pPr marL="274320" indent="-27432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sz="2400" i="1" dirty="0">
              <a:latin typeface="Calibri"/>
            </a:endParaRPr>
          </a:p>
          <a:p>
            <a:pPr marL="274320" indent="-27432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ru-RU" sz="2400" i="1" dirty="0">
                <a:latin typeface="Calibri"/>
              </a:rPr>
              <a:t>    </a:t>
            </a:r>
            <a:endParaRPr lang="ru-RU" sz="2400" i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348800"/>
            <a:ext cx="7490640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1</a:t>
            </a:r>
            <a:r>
              <a:rPr lang="ru-RU" sz="1600" dirty="0" smtClean="0"/>
              <a:t>.Решите уравнение:     5 – 2х = 12 – 7 (</a:t>
            </a:r>
            <a:r>
              <a:rPr lang="ru-RU" sz="1600" dirty="0" err="1" smtClean="0"/>
              <a:t>х</a:t>
            </a:r>
            <a:r>
              <a:rPr lang="ru-RU" sz="1600" dirty="0" smtClean="0"/>
              <a:t> + 2)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0000"/>
                </a:solidFill>
              </a:rPr>
              <a:t>2</a:t>
            </a:r>
            <a:r>
              <a:rPr lang="ru-RU" sz="1600" dirty="0" smtClean="0"/>
              <a:t>.Решите неравенство:    -4 (</a:t>
            </a:r>
            <a:r>
              <a:rPr lang="ru-RU" sz="1600" dirty="0" err="1" smtClean="0"/>
              <a:t>х</a:t>
            </a:r>
            <a:r>
              <a:rPr lang="ru-RU" sz="1600" dirty="0" smtClean="0"/>
              <a:t> -2) (</a:t>
            </a:r>
            <a:r>
              <a:rPr lang="ru-RU" sz="1600" dirty="0" err="1" smtClean="0"/>
              <a:t>х</a:t>
            </a:r>
            <a:r>
              <a:rPr lang="ru-RU" sz="1600" dirty="0" smtClean="0"/>
              <a:t> + 6) </a:t>
            </a:r>
            <a:r>
              <a:rPr lang="en-US" sz="1600" dirty="0" smtClean="0"/>
              <a:t>&gt;</a:t>
            </a:r>
            <a:r>
              <a:rPr lang="ru-RU" sz="1600" dirty="0" smtClean="0"/>
              <a:t> 0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0000"/>
                </a:solidFill>
              </a:rPr>
              <a:t>3</a:t>
            </a:r>
            <a:r>
              <a:rPr lang="ru-RU" sz="1600" dirty="0" smtClean="0"/>
              <a:t>.Последовательность (а</a:t>
            </a:r>
            <a:r>
              <a:rPr lang="en-US" sz="1600" baseline="-25000" dirty="0" smtClean="0"/>
              <a:t>n</a:t>
            </a:r>
            <a:r>
              <a:rPr lang="ru-RU" sz="1600" dirty="0" smtClean="0"/>
              <a:t>) – арифметическая прогрессия. Найдите сумму</a:t>
            </a:r>
          </a:p>
          <a:p>
            <a:r>
              <a:rPr lang="ru-RU" sz="1600" dirty="0" smtClean="0"/>
              <a:t> первых пяти ее членов, если а</a:t>
            </a:r>
            <a:r>
              <a:rPr lang="ru-RU" sz="1600" baseline="-25000" dirty="0" smtClean="0"/>
              <a:t>1</a:t>
            </a:r>
            <a:r>
              <a:rPr lang="ru-RU" sz="1600" dirty="0" smtClean="0"/>
              <a:t>=5, а</a:t>
            </a:r>
            <a:r>
              <a:rPr lang="ru-RU" sz="1600" baseline="-25000" dirty="0" smtClean="0"/>
              <a:t>2</a:t>
            </a:r>
            <a:r>
              <a:rPr lang="ru-RU" sz="1600" dirty="0" smtClean="0"/>
              <a:t>=9, а</a:t>
            </a:r>
            <a:r>
              <a:rPr lang="ru-RU" sz="1600" baseline="-25000" dirty="0" smtClean="0"/>
              <a:t>3</a:t>
            </a:r>
            <a:r>
              <a:rPr lang="ru-RU" sz="1600" dirty="0" smtClean="0"/>
              <a:t>=13.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0000"/>
                </a:solidFill>
              </a:rPr>
              <a:t>4</a:t>
            </a:r>
            <a:r>
              <a:rPr lang="ru-RU" sz="1600" dirty="0" smtClean="0"/>
              <a:t>.Укажите наибольшее из чисел:   1) 12;      2) √142;   3) 3√15;     4) 2√37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0000"/>
                </a:solidFill>
              </a:rPr>
              <a:t>5</a:t>
            </a:r>
            <a:r>
              <a:rPr lang="ru-RU" sz="1600" dirty="0" smtClean="0"/>
              <a:t>. На диаграмме показано распределение</a:t>
            </a:r>
          </a:p>
          <a:p>
            <a:r>
              <a:rPr lang="ru-RU" sz="1600" dirty="0" smtClean="0"/>
              <a:t> питательных веществ в жаренном </a:t>
            </a:r>
          </a:p>
          <a:p>
            <a:r>
              <a:rPr lang="ru-RU" sz="1600" dirty="0" smtClean="0"/>
              <a:t>картофеле. Определите, содержание </a:t>
            </a:r>
          </a:p>
          <a:p>
            <a:r>
              <a:rPr lang="ru-RU" sz="1600" dirty="0" smtClean="0"/>
              <a:t>каких веществ наименьшее.</a:t>
            </a:r>
          </a:p>
          <a:p>
            <a:r>
              <a:rPr lang="ru-RU" sz="1600" dirty="0" smtClean="0"/>
              <a:t>1)белки;            2)жиры; </a:t>
            </a:r>
          </a:p>
          <a:p>
            <a:r>
              <a:rPr lang="ru-RU" sz="1600" dirty="0" smtClean="0"/>
              <a:t>3)углеводы;      4)прочие вещества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0000"/>
                </a:solidFill>
              </a:rPr>
              <a:t>6</a:t>
            </a:r>
            <a:r>
              <a:rPr lang="ru-RU" sz="1600" dirty="0" smtClean="0"/>
              <a:t>.Стоимость проезда в электричке составляет 60 рублей. Детям </a:t>
            </a:r>
            <a:r>
              <a:rPr lang="ru-RU" sz="1600" dirty="0" err="1" smtClean="0"/>
              <a:t>предостав</a:t>
            </a:r>
            <a:r>
              <a:rPr lang="ru-RU" sz="1600" dirty="0" smtClean="0"/>
              <a:t>-</a:t>
            </a:r>
          </a:p>
          <a:p>
            <a:r>
              <a:rPr lang="ru-RU" sz="1600" dirty="0" err="1" smtClean="0"/>
              <a:t>ляется</a:t>
            </a:r>
            <a:r>
              <a:rPr lang="ru-RU" sz="1600" dirty="0" smtClean="0"/>
              <a:t> скидка 50%. Сколько рублей будет стоить проезд для 12 взрослых и </a:t>
            </a:r>
          </a:p>
          <a:p>
            <a:r>
              <a:rPr lang="ru-RU" sz="1600" dirty="0" smtClean="0"/>
              <a:t>16 детей?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rgbClr val="FF0000"/>
                </a:solidFill>
              </a:rPr>
              <a:t>7</a:t>
            </a:r>
            <a:r>
              <a:rPr lang="ru-RU" sz="1600" dirty="0" smtClean="0"/>
              <a:t>.Найдите корни уравнения 10х</a:t>
            </a:r>
            <a:r>
              <a:rPr lang="ru-RU" sz="1600" baseline="30000" dirty="0" smtClean="0"/>
              <a:t>2</a:t>
            </a:r>
            <a:r>
              <a:rPr lang="ru-RU" sz="1600" dirty="0" smtClean="0"/>
              <a:t> + </a:t>
            </a:r>
            <a:r>
              <a:rPr lang="ru-RU" sz="1600" dirty="0" err="1" smtClean="0"/>
              <a:t>х</a:t>
            </a:r>
            <a:r>
              <a:rPr lang="ru-RU" sz="1600" dirty="0" smtClean="0"/>
              <a:t> – 24 = 0</a:t>
            </a:r>
          </a:p>
          <a:p>
            <a:endParaRPr lang="ru-RU" sz="1600" dirty="0" smtClean="0"/>
          </a:p>
        </p:txBody>
      </p:sp>
      <p:graphicFrame>
        <p:nvGraphicFramePr>
          <p:cNvPr id="25" name="Диаграмма 24"/>
          <p:cNvGraphicFramePr/>
          <p:nvPr/>
        </p:nvGraphicFramePr>
        <p:xfrm>
          <a:off x="4572000" y="3429000"/>
          <a:ext cx="3657600" cy="1529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бличка 1"/>
          <p:cNvSpPr/>
          <p:nvPr/>
        </p:nvSpPr>
        <p:spPr>
          <a:xfrm>
            <a:off x="842963" y="300038"/>
            <a:ext cx="5786437" cy="919162"/>
          </a:xfrm>
          <a:prstGeom prst="plaque">
            <a:avLst/>
          </a:prstGeom>
          <a:solidFill>
            <a:srgbClr val="00B050"/>
          </a:solidFill>
          <a:ln w="57150">
            <a:solidFill>
              <a:srgbClr val="009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Ответы к тесту</a:t>
            </a:r>
            <a:endParaRPr lang="ru-RU" sz="44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3" name="Picture 4" descr="CRTN0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7988" y="214313"/>
            <a:ext cx="2209800" cy="199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52600" y="2133600"/>
            <a:ext cx="277511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7030A0"/>
                </a:solidFill>
              </a:rPr>
              <a:t>     -1,4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7030A0"/>
                </a:solidFill>
              </a:rPr>
              <a:t>     (-6;2)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7030A0"/>
                </a:solidFill>
              </a:rPr>
              <a:t>      65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7030A0"/>
                </a:solidFill>
              </a:rPr>
              <a:t>      4)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7030A0"/>
                </a:solidFill>
              </a:rPr>
              <a:t>      1)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7030A0"/>
                </a:solidFill>
              </a:rPr>
              <a:t>     1200</a:t>
            </a:r>
          </a:p>
          <a:p>
            <a:pPr marL="342900" indent="-342900">
              <a:buAutoNum type="arabicPeriod"/>
            </a:pPr>
            <a:r>
              <a:rPr lang="ru-RU" sz="3600" dirty="0" smtClean="0">
                <a:solidFill>
                  <a:srgbClr val="7030A0"/>
                </a:solidFill>
              </a:rPr>
              <a:t>     1,5;-1,6</a:t>
            </a:r>
          </a:p>
          <a:p>
            <a:pPr marL="342900" indent="-342900">
              <a:buAutoNum type="arabicPeriod"/>
            </a:pPr>
            <a:endParaRPr lang="ru-RU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524000" y="27432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524000" y="33528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524000" y="38100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524000" y="44196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524000" y="48768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4000" y="54864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524000" y="61722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524000" y="2133600"/>
            <a:ext cx="2971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-495300" y="4152900"/>
            <a:ext cx="403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2476500" y="4152900"/>
            <a:ext cx="403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19100" y="4152900"/>
            <a:ext cx="403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4495800" y="6172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3"/>
          <p:cNvSpPr>
            <a:spLocks noGrp="1"/>
          </p:cNvSpPr>
          <p:nvPr>
            <p:ph sz="half" idx="2"/>
          </p:nvPr>
        </p:nvSpPr>
        <p:spPr>
          <a:xfrm>
            <a:off x="533400" y="1981200"/>
            <a:ext cx="8382000" cy="2000250"/>
          </a:xfrm>
        </p:spPr>
        <p:txBody>
          <a:bodyPr/>
          <a:lstStyle/>
          <a:p>
            <a:pPr marL="514350" indent="-514350" algn="just">
              <a:spcBef>
                <a:spcPct val="0"/>
              </a:spcBef>
              <a:buFontTx/>
              <a:buAutoNum type="arabicPeriod"/>
            </a:pPr>
            <a:r>
              <a:rPr lang="ru-RU" sz="3200" dirty="0" smtClean="0"/>
              <a:t>В сборнике по подготовке к экзамену-240 задач. Ученик планирует начать их   решение 2 мая, а закончить 16 мая, решая  каждый день на две задачи больше, чем в предыдущий день. Сколько задач ученик запланировал решить 12 мая?</a:t>
            </a:r>
          </a:p>
          <a:p>
            <a:pPr marL="514350" indent="-514350" algn="just">
              <a:spcBef>
                <a:spcPct val="0"/>
              </a:spcBef>
              <a:buFontTx/>
              <a:buAutoNum type="arabicPeriod"/>
            </a:pPr>
            <a:r>
              <a:rPr lang="ru-RU" sz="3200" dirty="0" smtClean="0"/>
              <a:t>№40 с.201</a:t>
            </a:r>
          </a:p>
        </p:txBody>
      </p:sp>
      <p:sp>
        <p:nvSpPr>
          <p:cNvPr id="10" name="Табличка 9"/>
          <p:cNvSpPr/>
          <p:nvPr/>
        </p:nvSpPr>
        <p:spPr>
          <a:xfrm>
            <a:off x="838200" y="304800"/>
            <a:ext cx="5786437" cy="1071562"/>
          </a:xfrm>
          <a:prstGeom prst="plaque">
            <a:avLst/>
          </a:prstGeom>
          <a:solidFill>
            <a:srgbClr val="00B050"/>
          </a:solidFill>
          <a:ln w="57150">
            <a:solidFill>
              <a:srgbClr val="009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41292"/>
            <a:ext cx="52864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Домашнее  задание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485" name="Picture 4" descr="CRTN0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7988" y="214313"/>
            <a:ext cx="2209800" cy="199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3"/>
          <p:cNvSpPr txBox="1">
            <a:spLocks/>
          </p:cNvSpPr>
          <p:nvPr/>
        </p:nvSpPr>
        <p:spPr>
          <a:xfrm>
            <a:off x="838200" y="4343400"/>
            <a:ext cx="8305800" cy="2667000"/>
          </a:xfrm>
          <a:prstGeom prst="rect">
            <a:avLst/>
          </a:prstGeom>
        </p:spPr>
        <p:txBody>
          <a:bodyPr/>
          <a:lstStyle/>
          <a:p>
            <a:pPr marL="274320" indent="-274320" algn="ctr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ru-RU" sz="2400" i="1" dirty="0">
              <a:latin typeface="Calibri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5000" y="1981200"/>
            <a:ext cx="5638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урок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Цилиндр 4"/>
          <p:cNvSpPr/>
          <p:nvPr/>
        </p:nvSpPr>
        <p:spPr>
          <a:xfrm>
            <a:off x="533400" y="228600"/>
            <a:ext cx="8458200" cy="6400800"/>
          </a:xfrm>
          <a:prstGeom prst="can">
            <a:avLst>
              <a:gd name="adj" fmla="val 19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sz="2400" b="1" i="1" u="sng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</a:rPr>
              <a:t> Обобщить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теоретические знания по теме;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    совершенствовать навыки нахождения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</a:rPr>
              <a:t>п-го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 члена и суммы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</a:rPr>
              <a:t>п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  первых членов арифметической и геометрической прогрессий с помощью формул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к ГИА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sz="2000" b="1" i="1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</a:rPr>
              <a:t> Развивать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познавательный интерес учащихся, учить их видеть связь между математикой и окружающей жизнью; развивать грамотную математическую речь;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endParaRPr lang="ru-RU" sz="2400" b="1" i="1" dirty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</a:rPr>
              <a:t>Воспитывать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> волю и настойчивость для достижения конечных результатов; воспитывать уважительное отношение к одноклассникам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828800" y="304800"/>
            <a:ext cx="5486400" cy="1143000"/>
          </a:xfrm>
          <a:prstGeom prst="downArrow">
            <a:avLst>
              <a:gd name="adj1" fmla="val 50000"/>
              <a:gd name="adj2" fmla="val 53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 w="11430"/>
                <a:solidFill>
                  <a:schemeClr val="tx1"/>
                </a:solidFill>
              </a:rPr>
              <a:t>Цели урока: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590800" y="381000"/>
            <a:ext cx="464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Ответы и решения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295400"/>
            <a:ext cx="1089978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ru-RU" sz="3600" dirty="0" smtClean="0">
                <a:solidFill>
                  <a:srgbClr val="7030A0"/>
                </a:solidFill>
              </a:rPr>
              <a:t>тест</a:t>
            </a:r>
          </a:p>
          <a:p>
            <a:pPr marL="342900" indent="-342900">
              <a:buAutoNum type="arabicPeriod"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rgbClr val="FF0000"/>
                </a:solidFill>
              </a:rPr>
              <a:t>2)</a:t>
            </a:r>
          </a:p>
          <a:p>
            <a:pPr marL="342900" indent="-342900">
              <a:buAutoNum type="arabicPeriod"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rgbClr val="FF0000"/>
                </a:solidFill>
              </a:rPr>
              <a:t>3)</a:t>
            </a:r>
          </a:p>
          <a:p>
            <a:pPr marL="342900" indent="-342900">
              <a:buAutoNum type="arabicPeriod"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rgbClr val="FF0000"/>
                </a:solidFill>
              </a:rPr>
              <a:t>4)</a:t>
            </a:r>
          </a:p>
          <a:p>
            <a:pPr marL="342900" indent="-342900">
              <a:buAutoNum type="arabicPeriod"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rgbClr val="FF0000"/>
                </a:solidFill>
              </a:rPr>
              <a:t>3)</a:t>
            </a:r>
          </a:p>
          <a:p>
            <a:pPr marL="342900" indent="-342900">
              <a:buAutoNum type="arabicPeriod"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rgbClr val="FF0000"/>
                </a:solidFill>
              </a:rPr>
              <a:t>2)</a:t>
            </a:r>
          </a:p>
          <a:p>
            <a:pPr marL="342900" indent="-342900">
              <a:buAutoNum type="arabicPeriod"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rgbClr val="FF0000"/>
                </a:solidFill>
              </a:rPr>
              <a:t>1)</a:t>
            </a:r>
          </a:p>
          <a:p>
            <a:pPr marL="342900" indent="-342900">
              <a:buAutoNum type="arabicPeriod"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rgbClr val="FF0000"/>
                </a:solidFill>
              </a:rPr>
              <a:t>2)</a:t>
            </a:r>
          </a:p>
          <a:p>
            <a:pPr marL="342900" indent="-342900">
              <a:buAutoNum type="arabicPeriod"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rgbClr val="FF0000"/>
                </a:solidFill>
              </a:rPr>
              <a:t>3)</a:t>
            </a:r>
          </a:p>
          <a:p>
            <a:pPr marL="342900" indent="-342900">
              <a:buAutoNum type="arabicPeriod"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rgbClr val="FF0000"/>
                </a:solidFill>
              </a:rPr>
              <a:t>4)</a:t>
            </a:r>
          </a:p>
          <a:p>
            <a:pPr marL="342900" indent="-342900">
              <a:buAutoNum type="arabicPeriod"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rgbClr val="FF0000"/>
                </a:solidFill>
              </a:rPr>
              <a:t>2)</a:t>
            </a:r>
          </a:p>
          <a:p>
            <a:pPr marL="342900" indent="-342900"/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1371600"/>
            <a:ext cx="32766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№37 </a:t>
            </a:r>
            <a:r>
              <a:rPr lang="ru-RU" dirty="0" smtClean="0">
                <a:solidFill>
                  <a:srgbClr val="7030A0"/>
                </a:solidFill>
              </a:rPr>
              <a:t>с.201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Решение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:</a:t>
            </a:r>
          </a:p>
          <a:p>
            <a:pPr algn="ctr"/>
            <a:endParaRPr lang="ru-RU" sz="2000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a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3</a:t>
            </a:r>
            <a:r>
              <a:rPr lang="en-US" sz="2400" i="1" dirty="0" smtClean="0">
                <a:solidFill>
                  <a:srgbClr val="FF0000"/>
                </a:solidFill>
              </a:rPr>
              <a:t>=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a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i="1" dirty="0" smtClean="0">
                <a:solidFill>
                  <a:srgbClr val="FF0000"/>
                </a:solidFill>
              </a:rPr>
              <a:t>+ 2d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a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9</a:t>
            </a:r>
            <a:r>
              <a:rPr lang="en-US" sz="2400" i="1" dirty="0" smtClean="0">
                <a:solidFill>
                  <a:srgbClr val="FF0000"/>
                </a:solidFill>
              </a:rPr>
              <a:t>= a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i="1" dirty="0" smtClean="0">
                <a:solidFill>
                  <a:srgbClr val="FF0000"/>
                </a:solidFill>
              </a:rPr>
              <a:t>+ 8d 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a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i="1" dirty="0" smtClean="0">
                <a:solidFill>
                  <a:srgbClr val="FF0000"/>
                </a:solidFill>
              </a:rPr>
              <a:t> =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  </a:t>
            </a:r>
            <a:r>
              <a:rPr lang="en-US" sz="2400" i="1" dirty="0" smtClean="0">
                <a:solidFill>
                  <a:srgbClr val="FF0000"/>
                </a:solidFill>
              </a:rPr>
              <a:t>-2 - 2d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19= -2 – 2d + 8d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6d = 21</a:t>
            </a:r>
          </a:p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d = 3,5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FF0000"/>
                </a:solidFill>
              </a:rPr>
              <a:t>Ответ:  3,5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1828800"/>
            <a:ext cx="155683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Дано:</a:t>
            </a:r>
            <a:endParaRPr lang="en-US" sz="2000" dirty="0" smtClean="0">
              <a:solidFill>
                <a:srgbClr val="7030A0"/>
              </a:solidFill>
            </a:endParaRP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400" dirty="0" smtClean="0"/>
              <a:t> </a:t>
            </a:r>
            <a:r>
              <a:rPr lang="en-US" sz="2400" i="1" dirty="0" smtClean="0">
                <a:solidFill>
                  <a:srgbClr val="7030A0"/>
                </a:solidFill>
              </a:rPr>
              <a:t>a</a:t>
            </a:r>
            <a:r>
              <a:rPr lang="en-US" sz="2400" i="1" baseline="-25000" dirty="0" smtClean="0">
                <a:solidFill>
                  <a:srgbClr val="7030A0"/>
                </a:solidFill>
              </a:rPr>
              <a:t>n</a:t>
            </a:r>
          </a:p>
          <a:p>
            <a:r>
              <a:rPr lang="en-US" sz="2400" i="1" dirty="0" smtClean="0">
                <a:solidFill>
                  <a:srgbClr val="7030A0"/>
                </a:solidFill>
              </a:rPr>
              <a:t>a</a:t>
            </a:r>
            <a:r>
              <a:rPr lang="en-US" sz="2400" i="1" baseline="-25000" dirty="0" smtClean="0">
                <a:solidFill>
                  <a:srgbClr val="7030A0"/>
                </a:solidFill>
              </a:rPr>
              <a:t>3</a:t>
            </a:r>
            <a:r>
              <a:rPr lang="en-US" sz="2400" i="1" dirty="0" smtClean="0">
                <a:solidFill>
                  <a:srgbClr val="7030A0"/>
                </a:solidFill>
              </a:rPr>
              <a:t>=-2</a:t>
            </a:r>
          </a:p>
          <a:p>
            <a:r>
              <a:rPr lang="en-US" sz="2400" i="1" dirty="0" smtClean="0">
                <a:solidFill>
                  <a:srgbClr val="7030A0"/>
                </a:solidFill>
              </a:rPr>
              <a:t>a</a:t>
            </a:r>
            <a:r>
              <a:rPr lang="en-US" sz="2400" i="1" baseline="-25000" dirty="0" smtClean="0">
                <a:solidFill>
                  <a:srgbClr val="7030A0"/>
                </a:solidFill>
              </a:rPr>
              <a:t>9</a:t>
            </a:r>
            <a:r>
              <a:rPr lang="en-US" sz="2400" i="1" dirty="0" smtClean="0">
                <a:solidFill>
                  <a:srgbClr val="7030A0"/>
                </a:solidFill>
              </a:rPr>
              <a:t>=19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________</a:t>
            </a:r>
          </a:p>
          <a:p>
            <a:r>
              <a:rPr lang="en-US" sz="2400" i="1" dirty="0" smtClean="0">
                <a:solidFill>
                  <a:srgbClr val="7030A0"/>
                </a:solidFill>
              </a:rPr>
              <a:t>d - </a:t>
            </a:r>
            <a:r>
              <a:rPr lang="ru-RU" sz="2400" i="1" dirty="0" smtClean="0">
                <a:solidFill>
                  <a:srgbClr val="7030A0"/>
                </a:solidFill>
              </a:rPr>
              <a:t>?</a:t>
            </a:r>
            <a:endParaRPr lang="ru-RU" sz="2400" i="1" dirty="0">
              <a:solidFill>
                <a:srgbClr val="7030A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609600" y="3810000"/>
            <a:ext cx="4572000" cy="0"/>
          </a:xfrm>
          <a:prstGeom prst="line">
            <a:avLst/>
          </a:prstGeom>
          <a:ln w="15875" cmpd="sng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152900" y="2857500"/>
            <a:ext cx="2057400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4" descr="prav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260350"/>
            <a:ext cx="1333500" cy="1428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0"/>
          <p:cNvSpPr>
            <a:spLocks noChangeArrowheads="1"/>
          </p:cNvSpPr>
          <p:nvPr/>
        </p:nvSpPr>
        <p:spPr bwMode="auto">
          <a:xfrm>
            <a:off x="533400" y="1600200"/>
            <a:ext cx="42672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>
              <a:buFontTx/>
              <a:buAutoNum type="arabicParenR"/>
            </a:pPr>
            <a:r>
              <a:rPr lang="ru-RU" sz="2800" dirty="0" smtClean="0">
                <a:latin typeface="Times New Roman" pitchFamily="18" charset="0"/>
              </a:rPr>
              <a:t>2; 5; 8; 11;14; 17;…</a:t>
            </a:r>
          </a:p>
          <a:p>
            <a:pPr marL="514350" indent="-514350"/>
            <a:r>
              <a:rPr lang="ru-RU" sz="2800" dirty="0" smtClean="0">
                <a:latin typeface="Times New Roman" pitchFamily="18" charset="0"/>
              </a:rPr>
              <a:t> </a:t>
            </a:r>
          </a:p>
          <a:p>
            <a:pPr marL="514350" indent="-514350">
              <a:buFontTx/>
              <a:buAutoNum type="arabicParenR" startAt="2"/>
            </a:pPr>
            <a:r>
              <a:rPr lang="ru-RU" sz="2800" dirty="0" smtClean="0">
                <a:latin typeface="Times New Roman" pitchFamily="18" charset="0"/>
              </a:rPr>
              <a:t>3; 9; 27; 81; 243;…</a:t>
            </a:r>
          </a:p>
          <a:p>
            <a:pPr marL="514350" indent="-514350"/>
            <a:r>
              <a:rPr lang="ru-RU" sz="2800" dirty="0" smtClean="0">
                <a:latin typeface="Times New Roman" pitchFamily="18" charset="0"/>
              </a:rPr>
              <a:t> </a:t>
            </a:r>
          </a:p>
          <a:p>
            <a:pPr marL="514350" indent="-514350">
              <a:buFontTx/>
              <a:buAutoNum type="arabicParenR" startAt="3"/>
            </a:pPr>
            <a:r>
              <a:rPr lang="ru-RU" sz="2800" dirty="0" smtClean="0">
                <a:latin typeface="Times New Roman" pitchFamily="18" charset="0"/>
              </a:rPr>
              <a:t>1; 6; 11; 20; 25;…</a:t>
            </a:r>
          </a:p>
          <a:p>
            <a:pPr marL="514350" indent="-514350"/>
            <a:endParaRPr lang="ru-RU" sz="2800" dirty="0" smtClean="0">
              <a:latin typeface="Times New Roman" pitchFamily="18" charset="0"/>
            </a:endParaRPr>
          </a:p>
          <a:p>
            <a:pPr marL="514350" indent="-514350">
              <a:buFontTx/>
              <a:buAutoNum type="arabicParenR" startAt="4"/>
            </a:pPr>
            <a:r>
              <a:rPr lang="ru-RU" sz="2800" dirty="0" smtClean="0">
                <a:latin typeface="Times New Roman" pitchFamily="18" charset="0"/>
              </a:rPr>
              <a:t>–4; –8; –16; –32; …</a:t>
            </a:r>
          </a:p>
          <a:p>
            <a:pPr marL="514350" indent="-514350"/>
            <a:r>
              <a:rPr lang="ru-RU" sz="2800" dirty="0" smtClean="0">
                <a:latin typeface="Times New Roman" pitchFamily="18" charset="0"/>
              </a:rPr>
              <a:t> </a:t>
            </a:r>
          </a:p>
          <a:p>
            <a:pPr marL="514350" indent="-514350">
              <a:buFontTx/>
              <a:buAutoNum type="arabicParenR" startAt="5"/>
            </a:pPr>
            <a:r>
              <a:rPr lang="ru-RU" sz="2800" dirty="0" smtClean="0">
                <a:latin typeface="Times New Roman" pitchFamily="18" charset="0"/>
              </a:rPr>
              <a:t>5; 25; 35; 45; 55;…</a:t>
            </a:r>
          </a:p>
          <a:p>
            <a:pPr marL="514350" indent="-514350"/>
            <a:endParaRPr lang="ru-RU" sz="2800" dirty="0" smtClean="0">
              <a:latin typeface="Times New Roman" pitchFamily="18" charset="0"/>
            </a:endParaRPr>
          </a:p>
          <a:p>
            <a:pPr marL="514350" indent="-514350">
              <a:buFontTx/>
              <a:buAutoNum type="arabicParenR" startAt="6"/>
            </a:pPr>
            <a:r>
              <a:rPr lang="ru-RU" sz="2800" dirty="0" smtClean="0">
                <a:latin typeface="Times New Roman" pitchFamily="18" charset="0"/>
              </a:rPr>
              <a:t>–2; –4; – 6; – 8; …</a:t>
            </a:r>
            <a:r>
              <a:rPr lang="ru-RU" sz="2800" dirty="0" smtClean="0"/>
              <a:t>.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 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1676400"/>
            <a:ext cx="4214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Арифметическая прогрессия, </a:t>
            </a:r>
            <a:r>
              <a:rPr lang="en-US" sz="2000" dirty="0" smtClean="0">
                <a:solidFill>
                  <a:srgbClr val="FF0000"/>
                </a:solidFill>
              </a:rPr>
              <a:t>d</a:t>
            </a:r>
            <a:r>
              <a:rPr lang="ru-RU" sz="2000" dirty="0" smtClean="0">
                <a:solidFill>
                  <a:srgbClr val="FF0000"/>
                </a:solidFill>
              </a:rPr>
              <a:t>=3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3400" y="2438400"/>
            <a:ext cx="4026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Геометрическая прогрессия </a:t>
            </a:r>
            <a:r>
              <a:rPr lang="en-US" sz="2000" dirty="0" smtClean="0">
                <a:solidFill>
                  <a:srgbClr val="FF0000"/>
                </a:solidFill>
              </a:rPr>
              <a:t>q</a:t>
            </a:r>
            <a:r>
              <a:rPr lang="ru-RU" sz="2000" dirty="0" smtClean="0">
                <a:solidFill>
                  <a:srgbClr val="FF0000"/>
                </a:solidFill>
              </a:rPr>
              <a:t>=3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19600" y="3276600"/>
            <a:ext cx="3438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Последовательность чисел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419600" y="4114800"/>
            <a:ext cx="40967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Геометрическая прогрессия </a:t>
            </a:r>
            <a:r>
              <a:rPr lang="en-US" sz="2000" dirty="0" smtClean="0">
                <a:solidFill>
                  <a:srgbClr val="FF0000"/>
                </a:solidFill>
              </a:rPr>
              <a:t>q</a:t>
            </a:r>
            <a:r>
              <a:rPr lang="ru-RU" sz="2000" dirty="0" smtClean="0">
                <a:solidFill>
                  <a:srgbClr val="FF0000"/>
                </a:solidFill>
              </a:rPr>
              <a:t>=2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419600" y="4953000"/>
            <a:ext cx="3438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Последовательность чисел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19600" y="5791200"/>
            <a:ext cx="43704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Арифметическая прогрессия </a:t>
            </a:r>
            <a:r>
              <a:rPr lang="en-US" sz="2000" dirty="0" smtClean="0">
                <a:solidFill>
                  <a:srgbClr val="FF0000"/>
                </a:solidFill>
              </a:rPr>
              <a:t>d</a:t>
            </a:r>
            <a:r>
              <a:rPr lang="ru-RU" sz="2000" dirty="0" smtClean="0">
                <a:solidFill>
                  <a:srgbClr val="FF0000"/>
                </a:solidFill>
              </a:rPr>
              <a:t>= - 2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533400"/>
            <a:ext cx="4907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Определите вид прогрессии</a:t>
            </a: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10" name="Picture 14" descr="prav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52400"/>
            <a:ext cx="1333500" cy="1428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2"/>
      <p:bldP spid="21" grpId="0"/>
      <p:bldP spid="22" grpId="0"/>
      <p:bldP spid="41" grpId="0"/>
      <p:bldP spid="42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15913"/>
            <a:ext cx="6615113" cy="750887"/>
          </a:xfrm>
        </p:spPr>
        <p:txBody>
          <a:bodyPr/>
          <a:lstStyle/>
          <a:p>
            <a:r>
              <a:rPr lang="ru-RU" sz="6000" b="1" smtClean="0">
                <a:solidFill>
                  <a:schemeClr val="tx1"/>
                </a:solidFill>
              </a:rPr>
              <a:t>Прогрессии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20713" y="1828800"/>
            <a:ext cx="4103687" cy="400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tx2"/>
                </a:solidFill>
              </a:rPr>
              <a:t>Арифметическая прогрессия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876800" y="1828800"/>
            <a:ext cx="4032250" cy="400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chemeClr val="tx2"/>
                </a:solidFill>
              </a:rPr>
              <a:t>Геометрическая прогрессия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09600" y="2438400"/>
            <a:ext cx="41767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Последовательность, в </a:t>
            </a:r>
            <a:r>
              <a:rPr lang="ru-RU" sz="2000" dirty="0"/>
              <a:t>которой каждый </a:t>
            </a:r>
            <a:r>
              <a:rPr lang="ru-RU" sz="2000" dirty="0" smtClean="0"/>
              <a:t>член, начиная </a:t>
            </a:r>
            <a:r>
              <a:rPr lang="ru-RU" sz="2000" dirty="0" err="1" smtClean="0"/>
              <a:t>со_______</a:t>
            </a:r>
            <a:r>
              <a:rPr lang="ru-RU" sz="2000" dirty="0" smtClean="0"/>
              <a:t>             равен </a:t>
            </a:r>
            <a:r>
              <a:rPr lang="ru-RU" sz="2000" dirty="0" err="1" smtClean="0"/>
              <a:t>предыдущему__________</a:t>
            </a:r>
            <a:r>
              <a:rPr lang="ru-RU" sz="2000" dirty="0" smtClean="0"/>
              <a:t>                     с </a:t>
            </a:r>
            <a:r>
              <a:rPr lang="ru-RU" sz="2000" dirty="0"/>
              <a:t>одним и тем же числом.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859338" y="2481263"/>
            <a:ext cx="38893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Последовательность отличных от нуля </a:t>
            </a:r>
            <a:r>
              <a:rPr lang="ru-RU" sz="2000" dirty="0" smtClean="0"/>
              <a:t>чисел, </a:t>
            </a:r>
            <a:r>
              <a:rPr lang="ru-RU" sz="2000" dirty="0"/>
              <a:t>в которой каждый </a:t>
            </a:r>
            <a:r>
              <a:rPr lang="ru-RU" sz="2000" dirty="0" smtClean="0"/>
              <a:t>член, </a:t>
            </a:r>
            <a:r>
              <a:rPr lang="ru-RU" sz="2000" dirty="0"/>
              <a:t>начиная со </a:t>
            </a:r>
            <a:r>
              <a:rPr lang="ru-RU" sz="2000" dirty="0" smtClean="0"/>
              <a:t>второго, равен </a:t>
            </a:r>
            <a:r>
              <a:rPr lang="ru-RU" sz="2000" dirty="0"/>
              <a:t>предыдущему </a:t>
            </a:r>
            <a:r>
              <a:rPr lang="ru-RU" sz="2000" dirty="0" smtClean="0"/>
              <a:t> ___________ на </a:t>
            </a:r>
            <a:r>
              <a:rPr lang="ru-RU" sz="2000" dirty="0"/>
              <a:t>одно и тоже число.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31825" y="4506913"/>
            <a:ext cx="4016375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chemeClr val="tx2"/>
                </a:solidFill>
              </a:rPr>
              <a:t>Число </a:t>
            </a:r>
            <a:r>
              <a:rPr lang="en-US" b="1" dirty="0">
                <a:solidFill>
                  <a:schemeClr val="tx2"/>
                </a:solidFill>
              </a:rPr>
              <a:t>d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-</a:t>
            </a:r>
            <a:r>
              <a:rPr lang="ru-RU" b="1" dirty="0" smtClean="0">
                <a:solidFill>
                  <a:schemeClr val="tx2"/>
                </a:solidFill>
              </a:rPr>
              <a:t>__________                      прогрессии</a:t>
            </a:r>
            <a:endParaRPr lang="ru-RU" b="1" dirty="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948238" y="4506913"/>
            <a:ext cx="3967162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/>
              <a:t>Число </a:t>
            </a:r>
            <a:r>
              <a:rPr lang="en-US" b="1" dirty="0"/>
              <a:t>q</a:t>
            </a:r>
            <a:r>
              <a:rPr lang="ru-RU" b="1" dirty="0"/>
              <a:t> </a:t>
            </a:r>
            <a:r>
              <a:rPr lang="ru-RU" b="1" dirty="0" smtClean="0"/>
              <a:t>-_______________                      прогрессии</a:t>
            </a:r>
            <a:r>
              <a:rPr lang="ru-RU" b="1" dirty="0"/>
              <a:t>.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09600" y="5334000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d = a</a:t>
            </a:r>
            <a:r>
              <a:rPr lang="en-US" sz="1400" dirty="0"/>
              <a:t>2</a:t>
            </a:r>
            <a:r>
              <a:rPr lang="en-US" sz="2400" dirty="0"/>
              <a:t>-a</a:t>
            </a:r>
            <a:r>
              <a:rPr lang="en-US" sz="1400" dirty="0"/>
              <a:t>1 </a:t>
            </a:r>
            <a:r>
              <a:rPr lang="en-US" sz="2400" dirty="0"/>
              <a:t>= a</a:t>
            </a:r>
            <a:r>
              <a:rPr lang="en-US" sz="1400" dirty="0"/>
              <a:t>3</a:t>
            </a:r>
            <a:r>
              <a:rPr lang="en-US" sz="2400" dirty="0"/>
              <a:t>-a</a:t>
            </a:r>
            <a:r>
              <a:rPr lang="en-US" sz="1400" dirty="0"/>
              <a:t>2 </a:t>
            </a:r>
            <a:r>
              <a:rPr lang="en-US" sz="2400" dirty="0"/>
              <a:t>= a</a:t>
            </a:r>
            <a:r>
              <a:rPr lang="en-US" sz="1400" dirty="0"/>
              <a:t>4</a:t>
            </a:r>
            <a:r>
              <a:rPr lang="en-US" sz="2400" dirty="0"/>
              <a:t>-a</a:t>
            </a:r>
            <a:r>
              <a:rPr lang="en-US" sz="1400" dirty="0"/>
              <a:t>3 </a:t>
            </a:r>
            <a:r>
              <a:rPr lang="en-US" sz="2400" dirty="0"/>
              <a:t>=….</a:t>
            </a:r>
            <a:endParaRPr lang="ru-RU" sz="2400" dirty="0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954588" y="5334000"/>
            <a:ext cx="3960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q = b</a:t>
            </a:r>
            <a:r>
              <a:rPr lang="en-US" sz="1400" dirty="0"/>
              <a:t>2</a:t>
            </a:r>
            <a:r>
              <a:rPr lang="ru-RU" sz="2400" dirty="0"/>
              <a:t>:</a:t>
            </a:r>
            <a:r>
              <a:rPr lang="en-US" sz="2400" dirty="0"/>
              <a:t>b</a:t>
            </a:r>
            <a:r>
              <a:rPr lang="en-US" sz="1400" dirty="0"/>
              <a:t>1 </a:t>
            </a:r>
            <a:r>
              <a:rPr lang="en-US" sz="2400" dirty="0"/>
              <a:t>= b</a:t>
            </a:r>
            <a:r>
              <a:rPr lang="en-US" sz="1400" dirty="0"/>
              <a:t>3</a:t>
            </a:r>
            <a:r>
              <a:rPr lang="ru-RU" sz="2400" dirty="0"/>
              <a:t>:</a:t>
            </a:r>
            <a:r>
              <a:rPr lang="en-US" sz="2400" dirty="0"/>
              <a:t>b</a:t>
            </a:r>
            <a:r>
              <a:rPr lang="en-US" sz="1400" dirty="0"/>
              <a:t>2 </a:t>
            </a:r>
            <a:r>
              <a:rPr lang="en-US" sz="2400" dirty="0"/>
              <a:t>= b</a:t>
            </a:r>
            <a:r>
              <a:rPr lang="en-US" sz="1400" dirty="0"/>
              <a:t>4</a:t>
            </a:r>
            <a:r>
              <a:rPr lang="ru-RU" sz="2400" dirty="0"/>
              <a:t>:</a:t>
            </a:r>
            <a:r>
              <a:rPr lang="en-US" sz="2400" dirty="0"/>
              <a:t>b</a:t>
            </a:r>
            <a:r>
              <a:rPr lang="en-US" sz="1400" dirty="0"/>
              <a:t>3 </a:t>
            </a:r>
            <a:r>
              <a:rPr lang="en-US" sz="2400" dirty="0"/>
              <a:t>=…</a:t>
            </a:r>
            <a:endParaRPr lang="ru-RU" sz="2400" dirty="0"/>
          </a:p>
        </p:txBody>
      </p:sp>
      <p:pic>
        <p:nvPicPr>
          <p:cNvPr id="16395" name="Picture 14" descr="prav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260350"/>
            <a:ext cx="1333500" cy="1428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581400" y="2743200"/>
            <a:ext cx="124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второго</a:t>
            </a:r>
            <a:r>
              <a:rPr lang="ru-RU" dirty="0" smtClean="0"/>
              <a:t> ,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00400" y="3048000"/>
            <a:ext cx="1570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сложенному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76800" y="3657600"/>
            <a:ext cx="1680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умноженного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28800" y="4495800"/>
            <a:ext cx="1227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разность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4495800"/>
            <a:ext cx="1717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знаменатель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/>
      <p:bldP spid="4103" grpId="0"/>
      <p:bldP spid="4104" grpId="0" animBg="1"/>
      <p:bldP spid="4105" grpId="0" animBg="1"/>
      <p:bldP spid="4106" grpId="0"/>
      <p:bldP spid="4107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4313"/>
            <a:ext cx="8534400" cy="80962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Формула </a:t>
            </a:r>
            <a:r>
              <a:rPr lang="en-US" sz="4000" b="1" dirty="0" smtClean="0">
                <a:solidFill>
                  <a:schemeClr val="tx1"/>
                </a:solidFill>
              </a:rPr>
              <a:t>n-</a:t>
            </a:r>
            <a:r>
              <a:rPr lang="ru-RU" sz="4000" b="1" dirty="0" smtClean="0">
                <a:solidFill>
                  <a:schemeClr val="tx1"/>
                </a:solidFill>
              </a:rPr>
              <a:t>го члена прогрессии 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endParaRPr lang="ru-RU" sz="4000" b="1" dirty="0" smtClean="0">
              <a:solidFill>
                <a:schemeClr val="tx1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23888" y="1828800"/>
            <a:ext cx="4176712" cy="830997"/>
          </a:xfrm>
          <a:prstGeom prst="rect">
            <a:avLst/>
          </a:prstGeom>
          <a:solidFill>
            <a:srgbClr val="B0E8EE"/>
          </a:solidFill>
          <a:ln w="762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/>
              <a:t>a</a:t>
            </a:r>
            <a:r>
              <a:rPr lang="en-US" sz="2400" b="1" dirty="0" smtClean="0"/>
              <a:t>n</a:t>
            </a:r>
            <a:r>
              <a:rPr lang="en-US" sz="4800" b="1" dirty="0" smtClean="0"/>
              <a:t>=</a:t>
            </a:r>
            <a:r>
              <a:rPr lang="ru-RU" sz="4800" b="1" dirty="0" smtClean="0"/>
              <a:t>   </a:t>
            </a:r>
            <a:r>
              <a:rPr lang="en-US" sz="4800" b="1" dirty="0" smtClean="0"/>
              <a:t>+</a:t>
            </a:r>
            <a:r>
              <a:rPr lang="ru-RU" sz="4800" b="1" dirty="0" smtClean="0"/>
              <a:t>  </a:t>
            </a:r>
            <a:r>
              <a:rPr lang="en-US" sz="4800" b="1" dirty="0" smtClean="0"/>
              <a:t>(</a:t>
            </a:r>
            <a:r>
              <a:rPr lang="ru-RU" sz="4800" b="1" dirty="0" smtClean="0"/>
              <a:t>  </a:t>
            </a:r>
            <a:r>
              <a:rPr lang="en-US" sz="4800" b="1" dirty="0" smtClean="0"/>
              <a:t>-</a:t>
            </a:r>
            <a:r>
              <a:rPr lang="en-US" sz="4400" b="1" dirty="0" smtClean="0"/>
              <a:t>1</a:t>
            </a:r>
            <a:r>
              <a:rPr lang="en-US" sz="4800" b="1" dirty="0" smtClean="0"/>
              <a:t>)</a:t>
            </a:r>
            <a:endParaRPr lang="ru-RU" sz="4800" b="1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47688" y="304800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Дано: </a:t>
            </a:r>
            <a:r>
              <a:rPr lang="en-US" sz="2400" dirty="0"/>
              <a:t>a</a:t>
            </a:r>
            <a:r>
              <a:rPr lang="en-US" sz="1400" dirty="0"/>
              <a:t>1 </a:t>
            </a:r>
            <a:r>
              <a:rPr lang="en-US" sz="2400" dirty="0"/>
              <a:t>= 7, d = 5</a:t>
            </a:r>
            <a:endParaRPr lang="ru-RU" sz="2400" dirty="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71500" y="3657600"/>
            <a:ext cx="2071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Найти: </a:t>
            </a:r>
            <a:r>
              <a:rPr lang="en-US" sz="2400" dirty="0"/>
              <a:t>a</a:t>
            </a:r>
            <a:r>
              <a:rPr lang="en-US" sz="1400" dirty="0"/>
              <a:t>4</a:t>
            </a:r>
            <a:r>
              <a:rPr lang="en-US" sz="2400" dirty="0"/>
              <a:t>,.</a:t>
            </a:r>
            <a:endParaRPr lang="ru-RU" sz="2400" dirty="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85800" y="4343400"/>
            <a:ext cx="1152525" cy="461665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/>
              <a:t>a</a:t>
            </a:r>
            <a:r>
              <a:rPr lang="en-US" sz="1400" b="1" dirty="0"/>
              <a:t>4</a:t>
            </a:r>
            <a:r>
              <a:rPr lang="en-US" sz="2400" b="1" dirty="0"/>
              <a:t>=22</a:t>
            </a:r>
            <a:endParaRPr lang="ru-RU" sz="2400" b="1" dirty="0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 flipH="1">
            <a:off x="5029200" y="1828800"/>
            <a:ext cx="3887788" cy="830263"/>
          </a:xfrm>
          <a:prstGeom prst="rect">
            <a:avLst/>
          </a:prstGeom>
          <a:solidFill>
            <a:srgbClr val="B0E8EE"/>
          </a:solidFill>
          <a:ln w="762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800" b="1" dirty="0">
                <a:solidFill>
                  <a:srgbClr val="FF0066"/>
                </a:solidFill>
              </a:rPr>
              <a:t>  </a:t>
            </a:r>
            <a:r>
              <a:rPr lang="en-US" sz="4800" b="1" dirty="0" err="1" smtClean="0"/>
              <a:t>b</a:t>
            </a:r>
            <a:r>
              <a:rPr lang="en-US" sz="2400" b="1" dirty="0" err="1" smtClean="0"/>
              <a:t>n</a:t>
            </a:r>
            <a:r>
              <a:rPr lang="en-US" sz="4800" b="1" dirty="0" smtClean="0"/>
              <a:t>=   *   </a:t>
            </a:r>
            <a:r>
              <a:rPr lang="en-US" sz="4800" b="1" baseline="30000" dirty="0" smtClean="0"/>
              <a:t>n-1</a:t>
            </a:r>
            <a:endParaRPr lang="ru-RU" sz="4800" b="1" baseline="30000" dirty="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 rot="10800000" flipV="1">
            <a:off x="6019800" y="30480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Дано: </a:t>
            </a:r>
            <a:r>
              <a:rPr lang="en-US" sz="2400" dirty="0"/>
              <a:t>b</a:t>
            </a:r>
            <a:r>
              <a:rPr lang="en-US" sz="1400" dirty="0"/>
              <a:t>1 </a:t>
            </a:r>
            <a:r>
              <a:rPr lang="en-US" sz="2400" dirty="0"/>
              <a:t>= 3, q = 2</a:t>
            </a:r>
            <a:endParaRPr lang="ru-RU" sz="2400" dirty="0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 rot="10800000" flipH="1" flipV="1">
            <a:off x="6019800" y="357663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Найти:</a:t>
            </a:r>
            <a:r>
              <a:rPr lang="en-US" sz="2400" dirty="0"/>
              <a:t> b</a:t>
            </a:r>
            <a:r>
              <a:rPr lang="en-US" sz="1400" dirty="0"/>
              <a:t>3</a:t>
            </a:r>
            <a:r>
              <a:rPr lang="en-US" sz="2400" dirty="0"/>
              <a:t>.</a:t>
            </a:r>
            <a:endParaRPr lang="ru-RU" sz="2400" dirty="0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 rot="10800000" flipV="1">
            <a:off x="6172201" y="4338934"/>
            <a:ext cx="1285884" cy="461665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/>
              <a:t>b</a:t>
            </a:r>
            <a:r>
              <a:rPr lang="en-US" sz="1400" b="1" dirty="0"/>
              <a:t>3</a:t>
            </a:r>
            <a:r>
              <a:rPr lang="en-US" sz="2400" b="1" dirty="0"/>
              <a:t>=12</a:t>
            </a:r>
            <a:endParaRPr lang="ru-RU" sz="2400" b="1" dirty="0"/>
          </a:p>
        </p:txBody>
      </p:sp>
      <p:pic>
        <p:nvPicPr>
          <p:cNvPr id="12" name="Picture 6" descr="C:\Documents and Settings\Slushatel-1-2\Мои документы\ksenya\site\image\740a73b396965654d5e45d53b47d4e2b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695704"/>
            <a:ext cx="3065513" cy="2857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85813" y="1071563"/>
            <a:ext cx="3584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ru-RU" sz="3200" dirty="0"/>
              <a:t>арифметической,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072063" y="1071563"/>
            <a:ext cx="3206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/>
              <a:t>геометрической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1905000"/>
            <a:ext cx="6126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2400" baseline="-25000" dirty="0" smtClean="0">
                <a:solidFill>
                  <a:srgbClr val="FF0000"/>
                </a:solidFill>
              </a:rPr>
              <a:t>1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1905000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d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0400" y="1905000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n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24600" y="18288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b</a:t>
            </a:r>
            <a:r>
              <a:rPr lang="en-US" sz="1600" dirty="0" smtClean="0">
                <a:solidFill>
                  <a:srgbClr val="FF0000"/>
                </a:solidFill>
              </a:rPr>
              <a:t>1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6600" y="1828800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q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1" animBg="1"/>
      <p:bldP spid="8197" grpId="0"/>
      <p:bldP spid="8198" grpId="0"/>
      <p:bldP spid="8204" grpId="0" animBg="1"/>
      <p:bldP spid="8209" grpId="0" animBg="1"/>
      <p:bldP spid="8211" grpId="0"/>
      <p:bldP spid="8212" grpId="0"/>
      <p:bldP spid="8213" grpId="0" animBg="1"/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179388" y="3357563"/>
            <a:ext cx="3960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 </a:t>
            </a:r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875"/>
            <a:ext cx="8291513" cy="122872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Характеристическое свойство прогрессий</a:t>
            </a: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685800" y="2438400"/>
          <a:ext cx="3071813" cy="831850"/>
        </p:xfrm>
        <a:graphic>
          <a:graphicData uri="http://schemas.openxmlformats.org/presentationml/2006/ole">
            <p:oleObj spid="_x0000_s1026" name="Формула" r:id="rId3" imgW="952200" imgH="393480" progId="Equation.3">
              <p:embed/>
            </p:oleObj>
          </a:graphicData>
        </a:graphic>
      </p:graphicFrame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4648200" y="2438400"/>
          <a:ext cx="3521075" cy="857250"/>
        </p:xfrm>
        <a:graphic>
          <a:graphicData uri="http://schemas.openxmlformats.org/presentationml/2006/ole">
            <p:oleObj spid="_x0000_s1027" name="Формула" r:id="rId4" imgW="965160" imgH="266400" progId="Equation.3">
              <p:embed/>
            </p:oleObj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8" name="Формула" r:id="rId5" imgW="114120" imgH="21564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09600" y="3886200"/>
            <a:ext cx="310038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/>
              <a:t>Дано: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х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, х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, 4, х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,14, …</a:t>
            </a:r>
            <a:br>
              <a:rPr lang="ru-RU" sz="20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Найти: х</a:t>
            </a:r>
            <a:r>
              <a:rPr lang="ru-RU" sz="1100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3733800"/>
            <a:ext cx="4197350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Дано: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b</a:t>
            </a:r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1, b</a:t>
            </a:r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16, …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все члены положительные числа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Найти: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en-US" sz="1100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219200" y="5257800"/>
            <a:ext cx="1524000" cy="581025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Х</a:t>
            </a:r>
            <a:r>
              <a:rPr lang="ru-RU" sz="1100" b="1" dirty="0">
                <a:solidFill>
                  <a:schemeClr val="tx1"/>
                </a:solidFill>
              </a:rPr>
              <a:t>4</a:t>
            </a:r>
            <a:r>
              <a:rPr lang="ru-RU" sz="2000" b="1" dirty="0">
                <a:solidFill>
                  <a:schemeClr val="tx1"/>
                </a:solidFill>
              </a:rPr>
              <a:t>=9</a:t>
            </a:r>
          </a:p>
        </p:txBody>
      </p:sp>
      <p:sp>
        <p:nvSpPr>
          <p:cNvPr id="23" name="Овал 22"/>
          <p:cNvSpPr/>
          <p:nvPr/>
        </p:nvSpPr>
        <p:spPr>
          <a:xfrm>
            <a:off x="5867400" y="5257800"/>
            <a:ext cx="1600200" cy="623888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b</a:t>
            </a:r>
            <a:r>
              <a:rPr lang="en-US" sz="1100" b="1" dirty="0">
                <a:solidFill>
                  <a:schemeClr val="tx1"/>
                </a:solidFill>
              </a:rPr>
              <a:t>4</a:t>
            </a:r>
            <a:r>
              <a:rPr lang="en-US" sz="2000" b="1" dirty="0">
                <a:solidFill>
                  <a:schemeClr val="tx1"/>
                </a:solidFill>
              </a:rPr>
              <a:t>=4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9600" y="1473200"/>
            <a:ext cx="3584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ru-RU" sz="3200" dirty="0"/>
              <a:t>арифметической,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48200" y="1473200"/>
            <a:ext cx="3206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/>
              <a:t>геометрической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  <p:bldP spid="20" grpId="0"/>
      <p:bldP spid="21" grpId="0"/>
      <p:bldP spid="22" grpId="1" animBg="1"/>
      <p:bldP spid="23" grpId="1" animBg="1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985838" y="155575"/>
            <a:ext cx="7472362" cy="1139825"/>
          </a:xfrm>
        </p:spPr>
        <p:txBody>
          <a:bodyPr/>
          <a:lstStyle/>
          <a:p>
            <a:pPr eaLnBrk="1" hangingPunct="1"/>
            <a:r>
              <a:rPr lang="ru-RU" sz="4000" b="1" dirty="0" smtClean="0"/>
              <a:t>Формулы суммы </a:t>
            </a:r>
            <a:r>
              <a:rPr lang="en-US" sz="4000" b="1" dirty="0" smtClean="0"/>
              <a:t>n </a:t>
            </a:r>
            <a:r>
              <a:rPr lang="ru-RU" sz="4000" b="1" dirty="0" smtClean="0"/>
              <a:t>первых членов прогрессий</a:t>
            </a:r>
          </a:p>
        </p:txBody>
      </p:sp>
      <p:sp>
        <p:nvSpPr>
          <p:cNvPr id="3080" name="Прямоугольник 7"/>
          <p:cNvSpPr>
            <a:spLocks noChangeArrowheads="1"/>
          </p:cNvSpPr>
          <p:nvPr/>
        </p:nvSpPr>
        <p:spPr bwMode="auto">
          <a:xfrm>
            <a:off x="1447800" y="4876800"/>
            <a:ext cx="2295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Дано:</a:t>
            </a:r>
            <a:r>
              <a:rPr lang="en-US" sz="2000" dirty="0"/>
              <a:t> a</a:t>
            </a:r>
            <a:r>
              <a:rPr lang="en-US" sz="1100" dirty="0"/>
              <a:t>1</a:t>
            </a:r>
            <a:r>
              <a:rPr lang="ru-RU" sz="2000" dirty="0"/>
              <a:t> </a:t>
            </a:r>
            <a:r>
              <a:rPr lang="en-US" sz="2000" dirty="0"/>
              <a:t>=</a:t>
            </a:r>
            <a:r>
              <a:rPr lang="ru-RU" sz="2000" dirty="0"/>
              <a:t> </a:t>
            </a:r>
            <a:r>
              <a:rPr lang="en-US" sz="2000" dirty="0"/>
              <a:t>5, d</a:t>
            </a:r>
            <a:r>
              <a:rPr lang="ru-RU" sz="2000" dirty="0"/>
              <a:t> </a:t>
            </a:r>
            <a:r>
              <a:rPr lang="en-US" sz="2000" dirty="0"/>
              <a:t>=</a:t>
            </a:r>
            <a:r>
              <a:rPr lang="ru-RU" sz="2000" dirty="0"/>
              <a:t> </a:t>
            </a:r>
            <a:r>
              <a:rPr lang="en-US" sz="2000" dirty="0"/>
              <a:t>4</a:t>
            </a:r>
            <a:endParaRPr lang="ru-RU" sz="2000" dirty="0"/>
          </a:p>
        </p:txBody>
      </p:sp>
      <p:sp>
        <p:nvSpPr>
          <p:cNvPr id="3081" name="Прямоугольник 8"/>
          <p:cNvSpPr>
            <a:spLocks noChangeArrowheads="1"/>
          </p:cNvSpPr>
          <p:nvPr/>
        </p:nvSpPr>
        <p:spPr bwMode="auto">
          <a:xfrm>
            <a:off x="1828800" y="5410200"/>
            <a:ext cx="1306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Найти: </a:t>
            </a:r>
            <a:r>
              <a:rPr lang="en-US" sz="2000" dirty="0"/>
              <a:t>S</a:t>
            </a:r>
            <a:r>
              <a:rPr lang="en-US" sz="1100" dirty="0"/>
              <a:t>5</a:t>
            </a:r>
            <a:endParaRPr lang="ru-RU" sz="1100" dirty="0"/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1828800" y="6096000"/>
            <a:ext cx="1557337" cy="461963"/>
          </a:xfrm>
          <a:prstGeom prst="rect">
            <a:avLst/>
          </a:prstGeom>
          <a:solidFill>
            <a:srgbClr val="B0E8EE"/>
          </a:solidFill>
          <a:ln w="57150">
            <a:solidFill>
              <a:srgbClr val="33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S</a:t>
            </a:r>
            <a:r>
              <a:rPr lang="en-US" sz="1200" dirty="0"/>
              <a:t>5 </a:t>
            </a:r>
            <a:r>
              <a:rPr lang="en-US" sz="2400" b="1" dirty="0"/>
              <a:t>= 65</a:t>
            </a:r>
            <a:endParaRPr lang="ru-RU" sz="2400" b="1" dirty="0"/>
          </a:p>
        </p:txBody>
      </p:sp>
      <p:sp>
        <p:nvSpPr>
          <p:cNvPr id="3083" name="Прямоугольник 10"/>
          <p:cNvSpPr>
            <a:spLocks noChangeArrowheads="1"/>
          </p:cNvSpPr>
          <p:nvPr/>
        </p:nvSpPr>
        <p:spPr bwMode="auto">
          <a:xfrm>
            <a:off x="5638800" y="4876800"/>
            <a:ext cx="251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Дано:</a:t>
            </a:r>
            <a:r>
              <a:rPr lang="en-US" sz="2000" dirty="0"/>
              <a:t> b</a:t>
            </a:r>
            <a:r>
              <a:rPr lang="ru-RU" sz="1100" dirty="0"/>
              <a:t>1</a:t>
            </a:r>
            <a:r>
              <a:rPr lang="en-US" sz="2000" dirty="0"/>
              <a:t> = 2,  q = - 3</a:t>
            </a:r>
            <a:endParaRPr lang="ru-RU" sz="2000" dirty="0"/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5943600" y="5486400"/>
            <a:ext cx="1643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Найти: </a:t>
            </a:r>
            <a:r>
              <a:rPr lang="en-US" sz="2000" dirty="0"/>
              <a:t>S</a:t>
            </a:r>
            <a:r>
              <a:rPr lang="en-US" sz="1100" dirty="0"/>
              <a:t>4</a:t>
            </a:r>
            <a:endParaRPr lang="ru-RU" sz="1100" dirty="0"/>
          </a:p>
        </p:txBody>
      </p:sp>
      <p:sp>
        <p:nvSpPr>
          <p:cNvPr id="3085" name="Text Box 15"/>
          <p:cNvSpPr txBox="1">
            <a:spLocks noChangeArrowheads="1"/>
          </p:cNvSpPr>
          <p:nvPr/>
        </p:nvSpPr>
        <p:spPr bwMode="auto">
          <a:xfrm>
            <a:off x="5943600" y="6019800"/>
            <a:ext cx="1487488" cy="461963"/>
          </a:xfrm>
          <a:prstGeom prst="rect">
            <a:avLst/>
          </a:prstGeom>
          <a:solidFill>
            <a:srgbClr val="B0E8EE"/>
          </a:solidFill>
          <a:ln w="57150">
            <a:solidFill>
              <a:srgbClr val="33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S</a:t>
            </a:r>
            <a:r>
              <a:rPr lang="en-US" sz="1200" b="1" dirty="0"/>
              <a:t>4 </a:t>
            </a:r>
            <a:r>
              <a:rPr lang="en-US" sz="2400" b="1" dirty="0"/>
              <a:t>= - 40</a:t>
            </a:r>
            <a:endParaRPr lang="ru-RU" sz="2400" b="1" dirty="0"/>
          </a:p>
        </p:txBody>
      </p:sp>
      <p:sp>
        <p:nvSpPr>
          <p:cNvPr id="14" name="Овал 13"/>
          <p:cNvSpPr/>
          <p:nvPr/>
        </p:nvSpPr>
        <p:spPr>
          <a:xfrm>
            <a:off x="719138" y="1428750"/>
            <a:ext cx="3929062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арифметической</a:t>
            </a:r>
          </a:p>
        </p:txBody>
      </p:sp>
      <p:sp>
        <p:nvSpPr>
          <p:cNvPr id="15" name="Овал 14"/>
          <p:cNvSpPr/>
          <p:nvPr/>
        </p:nvSpPr>
        <p:spPr>
          <a:xfrm>
            <a:off x="4857750" y="1428750"/>
            <a:ext cx="3857625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геометрической</a:t>
            </a:r>
          </a:p>
        </p:txBody>
      </p:sp>
      <p:graphicFrame>
        <p:nvGraphicFramePr>
          <p:cNvPr id="3088" name="Object 6"/>
          <p:cNvGraphicFramePr>
            <a:graphicFrameLocks noChangeAspect="1"/>
          </p:cNvGraphicFramePr>
          <p:nvPr/>
        </p:nvGraphicFramePr>
        <p:xfrm>
          <a:off x="1401763" y="2130425"/>
          <a:ext cx="2466975" cy="993775"/>
        </p:xfrm>
        <a:graphic>
          <a:graphicData uri="http://schemas.openxmlformats.org/presentationml/2006/ole">
            <p:oleObj spid="_x0000_s2050" name="Формула" r:id="rId3" imgW="927000" imgH="393480" progId="Equation.3">
              <p:embed/>
            </p:oleObj>
          </a:graphicData>
        </a:graphic>
      </p:graphicFrame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5324475" y="2143125"/>
          <a:ext cx="2981325" cy="1000125"/>
        </p:xfrm>
        <a:graphic>
          <a:graphicData uri="http://schemas.openxmlformats.org/presentationml/2006/ole">
            <p:oleObj spid="_x0000_s2054" name="Формула" r:id="rId4" imgW="1282680" imgH="444240" progId="Equation.3">
              <p:embed/>
            </p:oleObj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838200" y="3505200"/>
          <a:ext cx="3514725" cy="917575"/>
        </p:xfrm>
        <a:graphic>
          <a:graphicData uri="http://schemas.openxmlformats.org/presentationml/2006/ole">
            <p:oleObj spid="_x0000_s2055" name="Формула" r:id="rId5" imgW="1320480" imgH="393480" progId="Equation.3">
              <p:embed/>
            </p:oleObj>
          </a:graphicData>
        </a:graphic>
      </p:graphicFrame>
      <p:graphicFrame>
        <p:nvGraphicFramePr>
          <p:cNvPr id="3094" name="Object 8"/>
          <p:cNvGraphicFramePr>
            <a:graphicFrameLocks noChangeAspect="1"/>
          </p:cNvGraphicFramePr>
          <p:nvPr/>
        </p:nvGraphicFramePr>
        <p:xfrm>
          <a:off x="5334000" y="3429000"/>
          <a:ext cx="2971800" cy="942975"/>
        </p:xfrm>
        <a:graphic>
          <a:graphicData uri="http://schemas.openxmlformats.org/presentationml/2006/ole">
            <p:oleObj spid="_x0000_s2056" name="Формула" r:id="rId6" imgW="1143000" imgH="41904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3080" grpId="0"/>
      <p:bldP spid="3081" grpId="0"/>
      <p:bldP spid="3082" grpId="0" animBg="1"/>
      <p:bldP spid="3083" grpId="0"/>
      <p:bldP spid="3084" grpId="0"/>
      <p:bldP spid="3085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а Египетjp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371600"/>
            <a:ext cx="3670300" cy="388620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3" name="Рисунок 2" descr="math_papirus.jpg"/>
          <p:cNvPicPr>
            <a:picLocks noChangeAspect="1"/>
          </p:cNvPicPr>
          <p:nvPr/>
        </p:nvPicPr>
        <p:blipFill>
          <a:blip r:embed="rId3" cstate="print"/>
          <a:srcRect l="1823" t="3915" r="3125" b="6110"/>
          <a:stretch>
            <a:fillRect/>
          </a:stretch>
        </p:blipFill>
        <p:spPr bwMode="auto">
          <a:xfrm>
            <a:off x="685800" y="1371600"/>
            <a:ext cx="4267201" cy="3886200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38200" y="54864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b="1" dirty="0" smtClean="0">
                <a:ln w="11430">
                  <a:noFill/>
                </a:ln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«Пусть тебе сказано: раздели 10 мер ячменя между 10 человеками, разность между каждым человеком и его соседом равна 1/8  меры.»</a:t>
            </a:r>
            <a:endParaRPr lang="ru-RU" b="1" dirty="0">
              <a:ln w="11430">
                <a:noFill/>
              </a:ln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1981200" y="228600"/>
            <a:ext cx="5786437" cy="914400"/>
          </a:xfrm>
          <a:prstGeom prst="plaque">
            <a:avLst/>
          </a:prstGeom>
          <a:solidFill>
            <a:srgbClr val="00B050"/>
          </a:solidFill>
          <a:ln w="57150">
            <a:solidFill>
              <a:srgbClr val="0099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</a:rPr>
              <a:t>Историческая справка</a:t>
            </a:r>
            <a:endParaRPr lang="ru-RU" sz="4000" dirty="0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900</Words>
  <Application>Microsoft Office PowerPoint</Application>
  <PresentationFormat>Экран (4:3)</PresentationFormat>
  <Paragraphs>166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Оформление по умолчанию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Прогрессии</vt:lpstr>
      <vt:lpstr>Формула n-го члена прогрессии  </vt:lpstr>
      <vt:lpstr>Характеристическое свойство прогрессий</vt:lpstr>
      <vt:lpstr>Формулы суммы n первых членов прогрессий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</dc:creator>
  <cp:lastModifiedBy>вадик</cp:lastModifiedBy>
  <cp:revision>141</cp:revision>
  <cp:lastPrinted>1601-01-01T00:00:00Z</cp:lastPrinted>
  <dcterms:created xsi:type="dcterms:W3CDTF">1601-01-01T00:00:00Z</dcterms:created>
  <dcterms:modified xsi:type="dcterms:W3CDTF">2015-03-21T07:00:40Z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